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4" r:id="rId2"/>
    <p:sldId id="305" r:id="rId3"/>
    <p:sldId id="306" r:id="rId4"/>
    <p:sldId id="307" r:id="rId5"/>
  </p:sldIdLst>
  <p:sldSz cx="9906000" cy="6858000" type="A4"/>
  <p:notesSz cx="6858000" cy="9144000"/>
  <p:defaultTextStyle>
    <a:defPPr>
      <a:defRPr lang="ru-RU"/>
    </a:defPPr>
    <a:lvl1pPr marL="0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1pPr>
    <a:lvl2pPr marL="396494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2pPr>
    <a:lvl3pPr marL="792988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3pPr>
    <a:lvl4pPr marL="1189482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4pPr>
    <a:lvl5pPr marL="1585975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5pPr>
    <a:lvl6pPr marL="1982470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6pPr>
    <a:lvl7pPr marL="2378963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7pPr>
    <a:lvl8pPr marL="2775458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8pPr>
    <a:lvl9pPr marL="3171951" algn="l" defTabSz="792988" rtl="0" eaLnBrk="1" latinLnBrk="0" hangingPunct="1">
      <a:defRPr sz="156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12100"/>
    <a:srgbClr val="FF2600"/>
    <a:srgbClr val="00FA00"/>
    <a:srgbClr val="00D830"/>
    <a:srgbClr val="FF4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26"/>
    <p:restoredTop sz="94493"/>
  </p:normalViewPr>
  <p:slideViewPr>
    <p:cSldViewPr snapToGrid="0" snapToObjects="1">
      <p:cViewPr>
        <p:scale>
          <a:sx n="130" d="100"/>
          <a:sy n="130" d="100"/>
        </p:scale>
        <p:origin x="2624" y="64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08C4-4391-1E4D-86CC-2F343160D9E1}" type="datetimeFigureOut">
              <a:rPr lang="ru-RU" smtClean="0"/>
              <a:t>07.02.2019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64626-1523-BC41-8E95-AACD3FCF09D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90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1pPr>
    <a:lvl2pPr marL="396494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2pPr>
    <a:lvl3pPr marL="792988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3pPr>
    <a:lvl4pPr marL="1189482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4pPr>
    <a:lvl5pPr marL="1585975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5pPr>
    <a:lvl6pPr marL="1982470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6pPr>
    <a:lvl7pPr marL="2378963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7pPr>
    <a:lvl8pPr marL="2775458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8pPr>
    <a:lvl9pPr marL="3171951" algn="l" defTabSz="792988" rtl="0" eaLnBrk="1" latinLnBrk="0" hangingPunct="1">
      <a:defRPr sz="10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763870" rtl="0" eaLnBrk="1" latinLnBrk="0" hangingPunct="1">
        <a:lnSpc>
          <a:spcPct val="90000"/>
        </a:lnSpc>
        <a:spcBef>
          <a:spcPct val="0"/>
        </a:spcBef>
        <a:buNone/>
        <a:defRPr sz="367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967" indent="-190967" algn="l" defTabSz="763870" rtl="0" eaLnBrk="1" latinLnBrk="0" hangingPunct="1">
        <a:lnSpc>
          <a:spcPct val="90000"/>
        </a:lnSpc>
        <a:spcBef>
          <a:spcPts val="835"/>
        </a:spcBef>
        <a:buFont typeface="Arial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1pPr>
      <a:lvl2pPr marL="572902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2pPr>
      <a:lvl3pPr marL="954837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671" kern="1200">
          <a:solidFill>
            <a:schemeClr val="tx1"/>
          </a:solidFill>
          <a:latin typeface="+mn-lt"/>
          <a:ea typeface="+mn-ea"/>
          <a:cs typeface="+mn-cs"/>
        </a:defRPr>
      </a:lvl3pPr>
      <a:lvl4pPr marL="1336772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718707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2100642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482577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864512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3246446" indent="-190967" algn="l" defTabSz="763870" rtl="0" eaLnBrk="1" latinLnBrk="0" hangingPunct="1">
        <a:lnSpc>
          <a:spcPct val="90000"/>
        </a:lnSpc>
        <a:spcBef>
          <a:spcPts val="418"/>
        </a:spcBef>
        <a:buFont typeface="Arial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1pPr>
      <a:lvl2pPr marL="381935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2pPr>
      <a:lvl3pPr marL="763870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3pPr>
      <a:lvl4pPr marL="1145805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4pPr>
      <a:lvl5pPr marL="1527740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5pPr>
      <a:lvl6pPr marL="1909674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6pPr>
      <a:lvl7pPr marL="2291609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7pPr>
      <a:lvl8pPr marL="2673544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8pPr>
      <a:lvl9pPr marL="3055479" algn="l" defTabSz="763870" rtl="0" eaLnBrk="1" latinLnBrk="0" hangingPunct="1">
        <a:defRPr sz="15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1" y="13853"/>
            <a:ext cx="9909851" cy="576072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25286" y="1349587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25286" y="1083427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925286" y="154062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25286" y="1540627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2E6A04-3234-6E40-9802-E750722853A4}"/>
              </a:ext>
            </a:extLst>
          </p:cNvPr>
          <p:cNvSpPr/>
          <p:nvPr/>
        </p:nvSpPr>
        <p:spPr>
          <a:xfrm>
            <a:off x="547643" y="435898"/>
            <a:ext cx="7738419" cy="4885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2100" b="1" dirty="0">
                <a:solidFill>
                  <a:srgbClr val="243B90"/>
                </a:solidFill>
                <a:latin typeface="Tahoma" charset="0"/>
                <a:ea typeface="Tahoma" charset="0"/>
                <a:cs typeface="Tahoma" charset="0"/>
              </a:rPr>
              <a:t>Что такое </a:t>
            </a:r>
            <a:r>
              <a:rPr lang="en-US" sz="2100" b="1" dirty="0">
                <a:solidFill>
                  <a:srgbClr val="243B90"/>
                </a:solidFill>
                <a:latin typeface="Tahoma" charset="0"/>
                <a:ea typeface="Tahoma" charset="0"/>
                <a:cs typeface="Tahoma" charset="0"/>
              </a:rPr>
              <a:t>ALLVEND</a:t>
            </a:r>
            <a:r>
              <a:rPr lang="ru-RU" sz="2100" b="1" dirty="0">
                <a:solidFill>
                  <a:srgbClr val="243B90"/>
                </a:solidFill>
                <a:latin typeface="Tahoma" charset="0"/>
                <a:ea typeface="Tahoma" charset="0"/>
                <a:cs typeface="Tahoma" charset="0"/>
              </a:rPr>
              <a:t> и в чем его особенности?</a:t>
            </a:r>
            <a:endParaRPr lang="ru-RU" altLang="ru-RU" sz="2100" b="1" dirty="0">
              <a:solidFill>
                <a:srgbClr val="243B9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7" name="Надпись 8">
            <a:extLst>
              <a:ext uri="{FF2B5EF4-FFF2-40B4-BE49-F238E27FC236}">
                <a16:creationId xmlns:a16="http://schemas.microsoft.com/office/drawing/2014/main" id="{941AA0FD-2F69-024C-A997-BFCDA05F0F1E}"/>
              </a:ext>
            </a:extLst>
          </p:cNvPr>
          <p:cNvSpPr txBox="1"/>
          <p:nvPr/>
        </p:nvSpPr>
        <p:spPr>
          <a:xfrm>
            <a:off x="417594" y="1761225"/>
            <a:ext cx="1718488" cy="24296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Киоск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самообслуживания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Надпись 12">
            <a:extLst>
              <a:ext uri="{FF2B5EF4-FFF2-40B4-BE49-F238E27FC236}">
                <a16:creationId xmlns:a16="http://schemas.microsoft.com/office/drawing/2014/main" id="{DB8C8C33-6A74-A24B-8696-AF203C1E800C}"/>
              </a:ext>
            </a:extLst>
          </p:cNvPr>
          <p:cNvSpPr txBox="1"/>
          <p:nvPr/>
        </p:nvSpPr>
        <p:spPr>
          <a:xfrm>
            <a:off x="1385359" y="1752127"/>
            <a:ext cx="844589" cy="292133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Платежный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терминал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6A68BE7-263B-D941-956B-38481C04BAA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55"/>
          <a:stretch/>
        </p:blipFill>
        <p:spPr bwMode="auto">
          <a:xfrm>
            <a:off x="1706174" y="988255"/>
            <a:ext cx="429908" cy="789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718D93E-D216-0F4E-8FC0-F44D10375E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5" y="969082"/>
            <a:ext cx="465956" cy="828199"/>
          </a:xfrm>
          <a:prstGeom prst="rect">
            <a:avLst/>
          </a:prstGeom>
        </p:spPr>
      </p:pic>
      <p:sp>
        <p:nvSpPr>
          <p:cNvPr id="27" name="Надпись 14">
            <a:extLst>
              <a:ext uri="{FF2B5EF4-FFF2-40B4-BE49-F238E27FC236}">
                <a16:creationId xmlns:a16="http://schemas.microsoft.com/office/drawing/2014/main" id="{48885D1D-5460-FE47-A08E-5D404B98587C}"/>
              </a:ext>
            </a:extLst>
          </p:cNvPr>
          <p:cNvSpPr txBox="1"/>
          <p:nvPr/>
        </p:nvSpPr>
        <p:spPr>
          <a:xfrm>
            <a:off x="2089513" y="1768925"/>
            <a:ext cx="1127863" cy="2997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киоск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DA14C57-EBA4-9C44-A96C-B801F11984B5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4" t="8429" r="22612" b="9358"/>
          <a:stretch/>
        </p:blipFill>
        <p:spPr bwMode="auto">
          <a:xfrm>
            <a:off x="2484300" y="963131"/>
            <a:ext cx="350632" cy="789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Надпись 17">
            <a:extLst>
              <a:ext uri="{FF2B5EF4-FFF2-40B4-BE49-F238E27FC236}">
                <a16:creationId xmlns:a16="http://schemas.microsoft.com/office/drawing/2014/main" id="{A59A551C-5CAE-BF43-B89B-7018DB7CECE9}"/>
              </a:ext>
            </a:extLst>
          </p:cNvPr>
          <p:cNvSpPr txBox="1"/>
          <p:nvPr/>
        </p:nvSpPr>
        <p:spPr>
          <a:xfrm>
            <a:off x="6870247" y="2876292"/>
            <a:ext cx="745992" cy="24411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Банкомат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Надпись 20">
            <a:extLst>
              <a:ext uri="{FF2B5EF4-FFF2-40B4-BE49-F238E27FC236}">
                <a16:creationId xmlns:a16="http://schemas.microsoft.com/office/drawing/2014/main" id="{F2646D5F-6D17-D140-80EE-E2F134CB4711}"/>
              </a:ext>
            </a:extLst>
          </p:cNvPr>
          <p:cNvSpPr txBox="1"/>
          <p:nvPr/>
        </p:nvSpPr>
        <p:spPr>
          <a:xfrm>
            <a:off x="1428282" y="2866799"/>
            <a:ext cx="859850" cy="23954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Электронная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очередь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Надпись 27">
            <a:extLst>
              <a:ext uri="{FF2B5EF4-FFF2-40B4-BE49-F238E27FC236}">
                <a16:creationId xmlns:a16="http://schemas.microsoft.com/office/drawing/2014/main" id="{FDDEF8F8-D5F7-4B42-A635-DA598C780600}"/>
              </a:ext>
            </a:extLst>
          </p:cNvPr>
          <p:cNvSpPr txBox="1"/>
          <p:nvPr/>
        </p:nvSpPr>
        <p:spPr>
          <a:xfrm>
            <a:off x="6687132" y="1612246"/>
            <a:ext cx="732218" cy="30518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Рекламный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таблоид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99493E9-0E44-3F49-A72C-4A0339E9E664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9" r="83696" b="9856"/>
          <a:stretch/>
        </p:blipFill>
        <p:spPr bwMode="auto">
          <a:xfrm>
            <a:off x="1672239" y="2136846"/>
            <a:ext cx="339795" cy="7294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3373B69-1737-A94E-9E18-86F5F2647EA8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28" y="2129674"/>
            <a:ext cx="363582" cy="69724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0494573-0325-7247-ADFB-B9F1121A28D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67" y="1073835"/>
            <a:ext cx="526373" cy="582831"/>
          </a:xfrm>
          <a:prstGeom prst="rect">
            <a:avLst/>
          </a:prstGeom>
        </p:spPr>
      </p:pic>
      <p:sp>
        <p:nvSpPr>
          <p:cNvPr id="39" name="Надпись 28">
            <a:extLst>
              <a:ext uri="{FF2B5EF4-FFF2-40B4-BE49-F238E27FC236}">
                <a16:creationId xmlns:a16="http://schemas.microsoft.com/office/drawing/2014/main" id="{43E4F4E6-9BAD-E745-8E8F-9CC84CDA9A87}"/>
              </a:ext>
            </a:extLst>
          </p:cNvPr>
          <p:cNvSpPr txBox="1"/>
          <p:nvPr/>
        </p:nvSpPr>
        <p:spPr>
          <a:xfrm>
            <a:off x="2025366" y="2863907"/>
            <a:ext cx="1341256" cy="16690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Интерактивный 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</a:t>
            </a:r>
            <a:endParaRPr lang="en-US" sz="800" dirty="0"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Надпись 30">
            <a:extLst>
              <a:ext uri="{FF2B5EF4-FFF2-40B4-BE49-F238E27FC236}">
                <a16:creationId xmlns:a16="http://schemas.microsoft.com/office/drawing/2014/main" id="{8C7C0047-B54B-E942-BB71-7186FFF1549F}"/>
              </a:ext>
            </a:extLst>
          </p:cNvPr>
          <p:cNvSpPr txBox="1"/>
          <p:nvPr/>
        </p:nvSpPr>
        <p:spPr>
          <a:xfrm>
            <a:off x="8850862" y="2784216"/>
            <a:ext cx="1240514" cy="31704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Умная 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остановка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589BA73-46A9-A746-BDF3-A8EB621C7BF3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7" t="15047" r="21122" b="9871"/>
          <a:stretch/>
        </p:blipFill>
        <p:spPr bwMode="auto">
          <a:xfrm>
            <a:off x="2410945" y="2247726"/>
            <a:ext cx="497342" cy="6162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73644990-3016-4E41-A944-FE003A9634AD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67"/>
          <a:stretch/>
        </p:blipFill>
        <p:spPr bwMode="auto">
          <a:xfrm>
            <a:off x="8890441" y="2053370"/>
            <a:ext cx="500717" cy="643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08F6F7-A9BD-F049-8D4D-E9913ECFC432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95" y="2136846"/>
            <a:ext cx="276453" cy="731098"/>
          </a:xfrm>
          <a:prstGeom prst="rect">
            <a:avLst/>
          </a:prstGeom>
        </p:spPr>
      </p:pic>
      <p:sp>
        <p:nvSpPr>
          <p:cNvPr id="44" name="Надпись 13">
            <a:extLst>
              <a:ext uri="{FF2B5EF4-FFF2-40B4-BE49-F238E27FC236}">
                <a16:creationId xmlns:a16="http://schemas.microsoft.com/office/drawing/2014/main" id="{4E85DDA1-E409-4E43-AF3A-7C6D0C8D961F}"/>
              </a:ext>
            </a:extLst>
          </p:cNvPr>
          <p:cNvSpPr txBox="1"/>
          <p:nvPr/>
        </p:nvSpPr>
        <p:spPr>
          <a:xfrm>
            <a:off x="491297" y="2853761"/>
            <a:ext cx="732218" cy="29356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Билетный 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терминал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Надпись 31">
            <a:extLst>
              <a:ext uri="{FF2B5EF4-FFF2-40B4-BE49-F238E27FC236}">
                <a16:creationId xmlns:a16="http://schemas.microsoft.com/office/drawing/2014/main" id="{260ADE25-FFE1-504B-B7C4-9D2708DA31D3}"/>
              </a:ext>
            </a:extLst>
          </p:cNvPr>
          <p:cNvSpPr txBox="1"/>
          <p:nvPr/>
        </p:nvSpPr>
        <p:spPr>
          <a:xfrm>
            <a:off x="8811787" y="1611427"/>
            <a:ext cx="1406560" cy="239239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Уличный 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проектор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Надпись 21">
            <a:extLst>
              <a:ext uri="{FF2B5EF4-FFF2-40B4-BE49-F238E27FC236}">
                <a16:creationId xmlns:a16="http://schemas.microsoft.com/office/drawing/2014/main" id="{A6C8B985-F2E2-BC4D-85E3-D6CAD7F947F0}"/>
              </a:ext>
            </a:extLst>
          </p:cNvPr>
          <p:cNvSpPr txBox="1"/>
          <p:nvPr/>
        </p:nvSpPr>
        <p:spPr>
          <a:xfrm>
            <a:off x="7818830" y="2774371"/>
            <a:ext cx="626849" cy="265691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Зарядная </a:t>
            </a:r>
            <a:b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станция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113D682F-1367-F047-B44C-078DDF10D14C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8" t="3616" r="37249" b="3170"/>
          <a:stretch/>
        </p:blipFill>
        <p:spPr bwMode="auto">
          <a:xfrm>
            <a:off x="7954186" y="2165868"/>
            <a:ext cx="339171" cy="624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F1AB1162-5924-FE47-B01D-EE9FE1390022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79" y="982053"/>
            <a:ext cx="455482" cy="59981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73703506-7767-9949-928A-9D15A9B2F676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994" y="1052343"/>
            <a:ext cx="216068" cy="649477"/>
          </a:xfrm>
          <a:prstGeom prst="rect">
            <a:avLst/>
          </a:prstGeom>
        </p:spPr>
      </p:pic>
      <p:sp>
        <p:nvSpPr>
          <p:cNvPr id="57" name="Надпись 21">
            <a:extLst>
              <a:ext uri="{FF2B5EF4-FFF2-40B4-BE49-F238E27FC236}">
                <a16:creationId xmlns:a16="http://schemas.microsoft.com/office/drawing/2014/main" id="{827A722A-95BB-484D-94A2-E25880B41AD6}"/>
              </a:ext>
            </a:extLst>
          </p:cNvPr>
          <p:cNvSpPr txBox="1"/>
          <p:nvPr/>
        </p:nvSpPr>
        <p:spPr>
          <a:xfrm>
            <a:off x="7691688" y="1724937"/>
            <a:ext cx="996063" cy="199258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600"/>
              </a:spcAft>
            </a:pPr>
            <a:r>
              <a:rPr lang="ru-RU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Паркомат</a:t>
            </a:r>
            <a:endParaRPr lang="ru-RU" sz="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" name="Изображение 7">
            <a:extLst>
              <a:ext uri="{FF2B5EF4-FFF2-40B4-BE49-F238E27FC236}">
                <a16:creationId xmlns:a16="http://schemas.microsoft.com/office/drawing/2014/main" id="{B192527C-B478-B24C-A344-F2443170C3C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8" t="26845" r="14063" b="27461"/>
          <a:stretch/>
        </p:blipFill>
        <p:spPr>
          <a:xfrm>
            <a:off x="4109168" y="1431786"/>
            <a:ext cx="1843562" cy="1235934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5FB96C9-CBE1-D14F-8A4F-41CE08E83135}"/>
              </a:ext>
            </a:extLst>
          </p:cNvPr>
          <p:cNvCxnSpPr/>
          <p:nvPr/>
        </p:nvCxnSpPr>
        <p:spPr>
          <a:xfrm flipH="1" flipV="1">
            <a:off x="3224083" y="1446132"/>
            <a:ext cx="667802" cy="26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DE183D3D-338B-334C-A389-D3D69EFFDB2B}"/>
              </a:ext>
            </a:extLst>
          </p:cNvPr>
          <p:cNvCxnSpPr>
            <a:cxnSpLocks/>
          </p:cNvCxnSpPr>
          <p:nvPr/>
        </p:nvCxnSpPr>
        <p:spPr>
          <a:xfrm flipH="1">
            <a:off x="3233789" y="2465666"/>
            <a:ext cx="667802" cy="26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C4C19214-6A0B-5C47-A10B-0399ABB4F619}"/>
              </a:ext>
            </a:extLst>
          </p:cNvPr>
          <p:cNvCxnSpPr>
            <a:cxnSpLocks/>
          </p:cNvCxnSpPr>
          <p:nvPr/>
        </p:nvCxnSpPr>
        <p:spPr>
          <a:xfrm flipV="1">
            <a:off x="6080893" y="1451107"/>
            <a:ext cx="667802" cy="26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4082B937-95DF-3140-934A-6D223EFB3B93}"/>
              </a:ext>
            </a:extLst>
          </p:cNvPr>
          <p:cNvCxnSpPr>
            <a:cxnSpLocks/>
          </p:cNvCxnSpPr>
          <p:nvPr/>
        </p:nvCxnSpPr>
        <p:spPr>
          <a:xfrm>
            <a:off x="6022491" y="2462005"/>
            <a:ext cx="667802" cy="266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68529B-EB05-A444-9E75-49555034CE2A}"/>
              </a:ext>
            </a:extLst>
          </p:cNvPr>
          <p:cNvSpPr/>
          <p:nvPr/>
        </p:nvSpPr>
        <p:spPr>
          <a:xfrm>
            <a:off x="413732" y="3290549"/>
            <a:ext cx="9009861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ALLVEND – универсальное программное обеспечение для систем самообслуживания, благодаря которому всего за 1 неделю в любой сфере торговли и услуг можно создать централизованную систему самообслуживания, которой будет подконтрольна работа 18 типов устройств. 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ALLVEND является инновационной разработкой, которая позволяет без программных доработок реализовывать все существующие потребности компаний в самообслуживании и оперативно наращивать функционал для внедрения полностью автоматизированного обслуживания.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C3B6ECA-BB5B-6749-AC95-73E75F4557CB}"/>
              </a:ext>
            </a:extLst>
          </p:cNvPr>
          <p:cNvSpPr txBox="1"/>
          <p:nvPr/>
        </p:nvSpPr>
        <p:spPr>
          <a:xfrm>
            <a:off x="407642" y="4840831"/>
            <a:ext cx="16951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Особенности: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2A0A1BB-649B-3946-B672-7581951445C9}"/>
              </a:ext>
            </a:extLst>
          </p:cNvPr>
          <p:cNvSpPr txBox="1"/>
          <p:nvPr/>
        </p:nvSpPr>
        <p:spPr>
          <a:xfrm>
            <a:off x="403258" y="5081162"/>
            <a:ext cx="38010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Операционная система в комплекте с ПО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4F4BE38-F5E3-7641-B5B2-9AF28AD8FCB0}"/>
              </a:ext>
            </a:extLst>
          </p:cNvPr>
          <p:cNvSpPr txBox="1"/>
          <p:nvPr/>
        </p:nvSpPr>
        <p:spPr>
          <a:xfrm>
            <a:off x="413732" y="5293960"/>
            <a:ext cx="3943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tabLst>
                <a:tab pos="6173788" algn="l"/>
              </a:tabLs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Единое ПО для разных типов устройств</a:t>
            </a:r>
            <a:endParaRPr lang="ru-RU" sz="1000" dirty="0">
              <a:effectLst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7E3A1ED-E9D1-7243-8510-999AE62B164F}"/>
              </a:ext>
            </a:extLst>
          </p:cNvPr>
          <p:cNvSpPr txBox="1"/>
          <p:nvPr/>
        </p:nvSpPr>
        <p:spPr>
          <a:xfrm>
            <a:off x="4339211" y="4923980"/>
            <a:ext cx="25356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tabLst>
                <a:tab pos="6173788" algn="l"/>
              </a:tabLs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Широкий спектр функций</a:t>
            </a:r>
            <a:endParaRPr lang="ru-RU" sz="1000" dirty="0">
              <a:effectLst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377499B-23EC-4A40-BF32-BFA51293C0E1}"/>
              </a:ext>
            </a:extLst>
          </p:cNvPr>
          <p:cNvSpPr txBox="1"/>
          <p:nvPr/>
        </p:nvSpPr>
        <p:spPr>
          <a:xfrm>
            <a:off x="6874838" y="5328625"/>
            <a:ext cx="41242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tabLst>
                <a:tab pos="6173788" algn="l"/>
              </a:tabLs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Поддержка широкого спектра оборудования </a:t>
            </a:r>
            <a:endParaRPr lang="ru-RU" sz="1000" dirty="0">
              <a:effectLst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6B7CAEA-543E-544E-9EC2-E861E731BBFC}"/>
              </a:ext>
            </a:extLst>
          </p:cNvPr>
          <p:cNvSpPr txBox="1"/>
          <p:nvPr/>
        </p:nvSpPr>
        <p:spPr>
          <a:xfrm>
            <a:off x="6861376" y="5136212"/>
            <a:ext cx="36208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tabLst>
                <a:tab pos="6173788" algn="l"/>
              </a:tabLs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Быстрый запуск устройств в работу </a:t>
            </a:r>
            <a:endParaRPr lang="ru-RU" sz="1000" dirty="0">
              <a:effectLst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A41B1C4-7040-5044-B169-9B8B944EA45B}"/>
              </a:ext>
            </a:extLst>
          </p:cNvPr>
          <p:cNvSpPr txBox="1"/>
          <p:nvPr/>
        </p:nvSpPr>
        <p:spPr>
          <a:xfrm>
            <a:off x="6876931" y="4938830"/>
            <a:ext cx="30383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tabLst>
                <a:tab pos="6173788" algn="l"/>
              </a:tabLs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Полное удаленное управление </a:t>
            </a:r>
            <a:endParaRPr lang="ru-RU" sz="1000" dirty="0">
              <a:effectLst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A89C08-CAEC-EC4C-81DB-1E07A3C9DD52}"/>
              </a:ext>
            </a:extLst>
          </p:cNvPr>
          <p:cNvSpPr txBox="1"/>
          <p:nvPr/>
        </p:nvSpPr>
        <p:spPr>
          <a:xfrm>
            <a:off x="4342784" y="5136778"/>
            <a:ext cx="33670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tabLst>
                <a:tab pos="6173788" algn="l"/>
              </a:tabLs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5 степеней криптозащиты </a:t>
            </a:r>
            <a:endParaRPr lang="ru-RU" sz="1000" dirty="0">
              <a:effectLst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AE71AA5-CAF0-DA46-8F99-992BD20485D8}"/>
              </a:ext>
            </a:extLst>
          </p:cNvPr>
          <p:cNvSpPr txBox="1"/>
          <p:nvPr/>
        </p:nvSpPr>
        <p:spPr>
          <a:xfrm>
            <a:off x="4329665" y="5331516"/>
            <a:ext cx="2965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just">
              <a:tabLst>
                <a:tab pos="6173788" algn="l"/>
              </a:tabLst>
              <a:defRPr sz="130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r>
              <a:rPr lang="ru-RU" sz="1000" dirty="0"/>
              <a:t>• Система бинарных обновлений</a:t>
            </a:r>
            <a:endParaRPr lang="ru-RU" sz="1000" dirty="0">
              <a:effectLst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A6F15510-328E-5847-B039-6132B8524517}"/>
              </a:ext>
            </a:extLst>
          </p:cNvPr>
          <p:cNvSpPr/>
          <p:nvPr/>
        </p:nvSpPr>
        <p:spPr>
          <a:xfrm>
            <a:off x="514685" y="6211258"/>
            <a:ext cx="8872778" cy="15010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(С) 2006-2019 Группа компаний «Информ-Системы»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www.inf-sys.ru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www.fingerps.com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www.skysend.ru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www.meamed.ru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www.fastsys.ru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+7 (800) 200-25-36 | +7 (861) 201-12-21 </a:t>
            </a:r>
          </a:p>
        </p:txBody>
      </p:sp>
    </p:spTree>
    <p:extLst>
      <p:ext uri="{BB962C8B-B14F-4D97-AF65-F5344CB8AC3E}">
        <p14:creationId xmlns:p14="http://schemas.microsoft.com/office/powerpoint/2010/main" val="2342015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1" y="13853"/>
            <a:ext cx="9909851" cy="576072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2E6A04-3234-6E40-9802-E750722853A4}"/>
              </a:ext>
            </a:extLst>
          </p:cNvPr>
          <p:cNvSpPr/>
          <p:nvPr/>
        </p:nvSpPr>
        <p:spPr>
          <a:xfrm>
            <a:off x="514685" y="496636"/>
            <a:ext cx="7738419" cy="4885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2100" b="1" dirty="0">
                <a:solidFill>
                  <a:srgbClr val="243B90"/>
                </a:solidFill>
                <a:latin typeface="Tahoma" charset="0"/>
                <a:ea typeface="Tahoma" charset="0"/>
                <a:cs typeface="Tahoma" charset="0"/>
              </a:rPr>
              <a:t>Быстрые МФЦ без очередей</a:t>
            </a:r>
            <a:endParaRPr lang="ru-RU" altLang="ru-RU" sz="2100" b="1" dirty="0">
              <a:solidFill>
                <a:srgbClr val="243B9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2B3E5A-9EFA-BA41-886A-256AC2ED96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85" y="1234034"/>
            <a:ext cx="2947684" cy="398995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47580-6B1C-BE4C-AE4E-B4FA9A2B1B6C}"/>
              </a:ext>
            </a:extLst>
          </p:cNvPr>
          <p:cNvSpPr/>
          <p:nvPr/>
        </p:nvSpPr>
        <p:spPr>
          <a:xfrm>
            <a:off x="3715839" y="1184768"/>
            <a:ext cx="575027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Брендированные терминалы «Мои Документы» оборудуются считывателями QR-кода и сканерами отпечатков пальцев для мгновенной идентификации, автоматического заполнения данных и совершения быстрых платежей. 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На терминалы добавляются функции оформления документов, создания заявок на услуги, получения справок, трансляции социальной рекламы и т.д. </a:t>
            </a: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Благодаря автоматизации МФЦ, повышается качество обслуживания и уровень удовлетворенности населения государственными услугами , а среднее время ожидания в очереди сокращается до 3 минут.</a:t>
            </a:r>
          </a:p>
        </p:txBody>
      </p:sp>
      <p:pic>
        <p:nvPicPr>
          <p:cNvPr id="52" name="Изображение 5" descr="../../mfc_design.png">
            <a:extLst>
              <a:ext uri="{FF2B5EF4-FFF2-40B4-BE49-F238E27FC236}">
                <a16:creationId xmlns:a16="http://schemas.microsoft.com/office/drawing/2014/main" id="{564E602C-79C1-F241-A229-6F182C2C374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87" y="3947120"/>
            <a:ext cx="1712660" cy="127687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3" name="Изображение 7" descr="../../Снимок%20экрана%202017-11-24%20в%2013.21.18%20(1).png">
            <a:extLst>
              <a:ext uri="{FF2B5EF4-FFF2-40B4-BE49-F238E27FC236}">
                <a16:creationId xmlns:a16="http://schemas.microsoft.com/office/drawing/2014/main" id="{CEC196C2-34D0-A04C-ADF8-7B260D8AF8C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30" y="3949489"/>
            <a:ext cx="1712659" cy="127450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016EEF0-6C42-0149-9744-1883EB013E7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766" y="3923234"/>
            <a:ext cx="1712660" cy="13007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482C0CD1-8D11-D94D-91EA-FC1423B3177B}"/>
              </a:ext>
            </a:extLst>
          </p:cNvPr>
          <p:cNvSpPr/>
          <p:nvPr/>
        </p:nvSpPr>
        <p:spPr>
          <a:xfrm>
            <a:off x="514685" y="6211258"/>
            <a:ext cx="8872778" cy="15010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(С) 2006-2019 Группа компаний «Информ-Системы»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www.inf-sys.ru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www.fingerps.com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www.skysend.ru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www.meamed.ru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www.fastsys.ru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+7 (800) 200-25-36 | +7 (861) 201-12-21 </a:t>
            </a:r>
          </a:p>
        </p:txBody>
      </p:sp>
    </p:spTree>
    <p:extLst>
      <p:ext uri="{BB962C8B-B14F-4D97-AF65-F5344CB8AC3E}">
        <p14:creationId xmlns:p14="http://schemas.microsoft.com/office/powerpoint/2010/main" val="152124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1" y="13853"/>
            <a:ext cx="9909851" cy="576072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2E6A04-3234-6E40-9802-E750722853A4}"/>
              </a:ext>
            </a:extLst>
          </p:cNvPr>
          <p:cNvSpPr/>
          <p:nvPr/>
        </p:nvSpPr>
        <p:spPr>
          <a:xfrm>
            <a:off x="530943" y="465827"/>
            <a:ext cx="7738419" cy="4885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2100" b="1" dirty="0">
                <a:solidFill>
                  <a:srgbClr val="243B90"/>
                </a:solidFill>
                <a:latin typeface="Tahoma" charset="0"/>
                <a:ea typeface="Tahoma" charset="0"/>
                <a:cs typeface="Tahoma" charset="0"/>
              </a:rPr>
              <a:t>Умные остановки</a:t>
            </a:r>
            <a:endParaRPr lang="ru-RU" altLang="ru-RU" sz="2100" b="1" dirty="0">
              <a:solidFill>
                <a:srgbClr val="243B9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47580-6B1C-BE4C-AE4E-B4FA9A2B1B6C}"/>
              </a:ext>
            </a:extLst>
          </p:cNvPr>
          <p:cNvSpPr/>
          <p:nvPr/>
        </p:nvSpPr>
        <p:spPr>
          <a:xfrm>
            <a:off x="4778770" y="1637683"/>
            <a:ext cx="478105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На остановках размещаются мультимедийные табло, на которых в режиме онлайн отображается информация о нахождении общественного транспорта, его маршрут и время прибытия на остановку, трансляция информации осуществляется на разных языках. Остановки также оборудуются киосками продажи билетов с функцией расчетов отпечатком.</a:t>
            </a:r>
          </a:p>
          <a:p>
            <a:pPr algn="just">
              <a:spcAft>
                <a:spcPts val="600"/>
              </a:spcAft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Умные остановки повышают удобство пользования и популярность общественного транспорта, благодаря чему уменьшаются автомобильные пробки и увеличиваются поступления в бюджет, а трансляция информации на разных языках позволяет интернационализировать общественный транспорт и что увеличить туристическую привлекательность края.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BC062A-B202-ED4E-9FE8-F014E573D8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50"/>
          <a:stretch/>
        </p:blipFill>
        <p:spPr>
          <a:xfrm>
            <a:off x="530943" y="1321108"/>
            <a:ext cx="3901648" cy="3895583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84AED51-5B9B-6440-B2D0-0CFE91CFF6CE}"/>
              </a:ext>
            </a:extLst>
          </p:cNvPr>
          <p:cNvSpPr/>
          <p:nvPr/>
        </p:nvSpPr>
        <p:spPr>
          <a:xfrm>
            <a:off x="514685" y="6211258"/>
            <a:ext cx="8872778" cy="15010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(С) 2006-2019 Группа компаний «Информ-Системы»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www.inf-sys.ru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www.fingerps.com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www.skysend.ru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www.meamed.ru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www.fastsys.ru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+7 (800) 200-25-36 | +7 (861) 201-12-21 </a:t>
            </a:r>
          </a:p>
        </p:txBody>
      </p:sp>
    </p:spTree>
    <p:extLst>
      <p:ext uri="{BB962C8B-B14F-4D97-AF65-F5344CB8AC3E}">
        <p14:creationId xmlns:p14="http://schemas.microsoft.com/office/powerpoint/2010/main" val="4207849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51" y="13853"/>
            <a:ext cx="9909851" cy="576072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72E6A04-3234-6E40-9802-E750722853A4}"/>
              </a:ext>
            </a:extLst>
          </p:cNvPr>
          <p:cNvSpPr/>
          <p:nvPr/>
        </p:nvSpPr>
        <p:spPr>
          <a:xfrm>
            <a:off x="562197" y="465827"/>
            <a:ext cx="7738419" cy="48853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2100" b="1" dirty="0">
                <a:solidFill>
                  <a:srgbClr val="243B90"/>
                </a:solidFill>
                <a:latin typeface="Tahoma" charset="0"/>
                <a:ea typeface="Tahoma" charset="0"/>
                <a:cs typeface="Tahoma" charset="0"/>
              </a:rPr>
              <a:t>Киоски продажи билетов на вокзалах</a:t>
            </a:r>
            <a:endParaRPr lang="ru-RU" altLang="ru-RU" sz="2100" b="1" dirty="0">
              <a:solidFill>
                <a:srgbClr val="243B9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A47580-6B1C-BE4C-AE4E-B4FA9A2B1B6C}"/>
              </a:ext>
            </a:extLst>
          </p:cNvPr>
          <p:cNvSpPr/>
          <p:nvPr/>
        </p:nvSpPr>
        <p:spPr>
          <a:xfrm>
            <a:off x="4537825" y="1653266"/>
            <a:ext cx="483207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На вокзалах устанавливаются брендированные терминалы с функциями продажи билетов, показа расписания движения транспорта, вывода справочной информации, демонстрации коммерческой и социальной рекламы, показа информации о курортных зонах и достопримечательностях края, выбора мест отдыха, построения маршрутов следования, бронирования путевок и т.д. </a:t>
            </a:r>
          </a:p>
          <a:p>
            <a:pPr algn="just"/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/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Киокси позволяют сократить очереди на кассах вокзалов, увеличить привлекательность общественного транспорта междугороднего следования, а также увеличить туристическую привлекательность края.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183FC3-ED20-A24F-9B94-0FC472F2A6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12693" r="39885" b="6289"/>
          <a:stretch/>
        </p:blipFill>
        <p:spPr>
          <a:xfrm>
            <a:off x="562197" y="1391046"/>
            <a:ext cx="3439530" cy="350186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C6E8A1-50F4-E641-99C4-AD3E0C08592C}"/>
              </a:ext>
            </a:extLst>
          </p:cNvPr>
          <p:cNvSpPr/>
          <p:nvPr/>
        </p:nvSpPr>
        <p:spPr>
          <a:xfrm>
            <a:off x="514685" y="6211258"/>
            <a:ext cx="8872778" cy="150106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(С) 2006-2019 Группа компаний «Информ-Системы»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www.inf-sys.ru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www.fingerps.com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www.skysend.ru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www.meamed.ru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| </a:t>
            </a:r>
            <a:r>
              <a:rPr lang="ru-RU" sz="8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www.fastsys.ru</a:t>
            </a:r>
            <a:r>
              <a:rPr lang="ru-RU" sz="85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0"/>
                <a:ea typeface="Tahoma" charset="0"/>
                <a:cs typeface="Tahoma" charset="0"/>
              </a:rPr>
              <a:t> +7 (800) 200-25-36 | +7 (861) 201-12-21 </a:t>
            </a:r>
          </a:p>
        </p:txBody>
      </p:sp>
    </p:spTree>
    <p:extLst>
      <p:ext uri="{BB962C8B-B14F-4D97-AF65-F5344CB8AC3E}">
        <p14:creationId xmlns:p14="http://schemas.microsoft.com/office/powerpoint/2010/main" val="3416198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11775</TotalTime>
  <Words>591</Words>
  <Application>Microsoft Macintosh PowerPoint</Application>
  <PresentationFormat>Лист A4 (210x297 мм)</PresentationFormat>
  <Paragraphs>39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541</cp:revision>
  <cp:lastPrinted>2019-02-05T07:56:03Z</cp:lastPrinted>
  <dcterms:modified xsi:type="dcterms:W3CDTF">2019-02-07T11:04:26Z</dcterms:modified>
</cp:coreProperties>
</file>